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Shape 11"/>
          <p:cNvSpPr/>
          <p:nvPr>
            <p:ph type="title"/>
          </p:nvPr>
        </p:nvSpPr>
        <p:spPr>
          <a:xfrm>
            <a:off x="1270000" y="1638300"/>
            <a:ext cx="10464800" cy="3302000"/>
          </a:xfrm>
          <a:prstGeom prst="rect">
            <a:avLst/>
          </a:prstGeom>
        </p:spPr>
        <p:txBody>
          <a:bodyPr anchor="b"/>
          <a:lstStyle/>
          <a:p>
            <a:pPr/>
            <a:r>
              <a:t>Title Text</a:t>
            </a:r>
          </a:p>
        </p:txBody>
      </p:sp>
      <p:sp>
        <p:nvSpPr>
          <p:cNvPr id="12" name="Shape 12"/>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Shape 93"/>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vl1pPr>
          </a:lstStyle>
          <a:p>
            <a:pPr/>
            <a:r>
              <a:t>–Johnny Appleseed</a:t>
            </a:r>
          </a:p>
        </p:txBody>
      </p:sp>
      <p:sp>
        <p:nvSpPr>
          <p:cNvPr id="94" name="Shape 94"/>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pPr/>
            <a:r>
              <a:t>“Type a quote here.” </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Shape 20"/>
          <p:cNvSpPr/>
          <p:nvPr>
            <p:ph type="pic" idx="13"/>
          </p:nvPr>
        </p:nvSpPr>
        <p:spPr>
          <a:xfrm>
            <a:off x="1606550" y="635000"/>
            <a:ext cx="9779000" cy="5918200"/>
          </a:xfrm>
          <a:prstGeom prst="rect">
            <a:avLst/>
          </a:prstGeom>
        </p:spPr>
        <p:txBody>
          <a:bodyPr lIns="91439" tIns="45719" rIns="91439" bIns="45719" anchor="t">
            <a:noAutofit/>
          </a:bodyPr>
          <a:lstStyle/>
          <a:p>
            <a:pPr/>
          </a:p>
        </p:txBody>
      </p:sp>
      <p:sp>
        <p:nvSpPr>
          <p:cNvPr id="21" name="Shape 21"/>
          <p:cNvSpPr/>
          <p:nvPr>
            <p:ph type="title"/>
          </p:nvPr>
        </p:nvSpPr>
        <p:spPr>
          <a:xfrm>
            <a:off x="1270000" y="6718300"/>
            <a:ext cx="10464800" cy="1422400"/>
          </a:xfrm>
          <a:prstGeom prst="rect">
            <a:avLst/>
          </a:prstGeom>
        </p:spPr>
        <p:txBody>
          <a:bodyPr anchor="b"/>
          <a:lstStyle/>
          <a:p>
            <a:pPr/>
            <a:r>
              <a:t>Title Text</a:t>
            </a:r>
          </a:p>
        </p:txBody>
      </p:sp>
      <p:sp>
        <p:nvSpPr>
          <p:cNvPr id="22" name="Shape 22"/>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23" name="Shape 23"/>
          <p:cNvSpPr/>
          <p:nvPr>
            <p:ph type="sldNum" sz="quarter" idx="2"/>
          </p:nvPr>
        </p:nvSpPr>
        <p:spPr>
          <a:xfrm>
            <a:off x="6311798" y="9245600"/>
            <a:ext cx="368504" cy="381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Shape 30"/>
          <p:cNvSpPr/>
          <p:nvPr>
            <p:ph type="title"/>
          </p:nvPr>
        </p:nvSpPr>
        <p:spPr>
          <a:xfrm>
            <a:off x="1270000" y="3225800"/>
            <a:ext cx="10464800" cy="3302000"/>
          </a:xfrm>
          <a:prstGeom prst="rect">
            <a:avLst/>
          </a:prstGeom>
        </p:spPr>
        <p:txBody>
          <a:bodyPr/>
          <a:lstStyle/>
          <a:p>
            <a:pPr/>
            <a:r>
              <a:t>Title Text</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Shape 38"/>
          <p:cNvSpPr/>
          <p:nvPr>
            <p:ph type="pic" sz="half" idx="13"/>
          </p:nvPr>
        </p:nvSpPr>
        <p:spPr>
          <a:xfrm>
            <a:off x="6718300" y="635000"/>
            <a:ext cx="5334000" cy="8229600"/>
          </a:xfrm>
          <a:prstGeom prst="rect">
            <a:avLst/>
          </a:prstGeom>
        </p:spPr>
        <p:txBody>
          <a:bodyPr lIns="91439" tIns="45719" rIns="91439" bIns="45719" anchor="t">
            <a:noAutofit/>
          </a:bodyPr>
          <a:lstStyle/>
          <a:p>
            <a:pPr/>
          </a:p>
        </p:txBody>
      </p:sp>
      <p:sp>
        <p:nvSpPr>
          <p:cNvPr id="39" name="Shape 39"/>
          <p:cNvSpPr/>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Shape 40"/>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p>
            <a:pPr/>
            <a:r>
              <a:t>Title Text</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a:r>
              <a:t>Title Text</a:t>
            </a:r>
          </a:p>
        </p:txBody>
      </p:sp>
      <p:sp>
        <p:nvSpPr>
          <p:cNvPr id="57" name="Shape 57"/>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Shape 65"/>
          <p:cNvSpPr/>
          <p:nvPr>
            <p:ph type="pic" sz="half" idx="13"/>
          </p:nvPr>
        </p:nvSpPr>
        <p:spPr>
          <a:xfrm>
            <a:off x="6718300" y="2603500"/>
            <a:ext cx="5334000" cy="6286500"/>
          </a:xfrm>
          <a:prstGeom prst="rect">
            <a:avLst/>
          </a:prstGeom>
        </p:spPr>
        <p:txBody>
          <a:bodyPr lIns="91439" tIns="45719" rIns="91439" bIns="45719" anchor="t">
            <a:noAutofit/>
          </a:bodyPr>
          <a:lstStyle/>
          <a:p>
            <a:pPr/>
          </a:p>
        </p:txBody>
      </p:sp>
      <p:sp>
        <p:nvSpPr>
          <p:cNvPr id="66" name="Shape 66"/>
          <p:cNvSpPr/>
          <p:nvPr>
            <p:ph type="title"/>
          </p:nvPr>
        </p:nvSpPr>
        <p:spPr>
          <a:prstGeom prst="rect">
            <a:avLst/>
          </a:prstGeom>
        </p:spPr>
        <p:txBody>
          <a:bodyPr/>
          <a:lstStyle/>
          <a:p>
            <a:pPr/>
            <a:r>
              <a:t>Title Text</a:t>
            </a:r>
          </a:p>
        </p:txBody>
      </p:sp>
      <p:sp>
        <p:nvSpPr>
          <p:cNvPr id="67" name="Shape 67"/>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Shape 75"/>
          <p:cNvSpPr/>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Shape 83"/>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Shape 84"/>
          <p:cNvSpPr/>
          <p:nvPr>
            <p:ph type="pic" sz="quarter" idx="14"/>
          </p:nvPr>
        </p:nvSpPr>
        <p:spPr>
          <a:xfrm>
            <a:off x="6724518" y="889000"/>
            <a:ext cx="5334001" cy="3771900"/>
          </a:xfrm>
          <a:prstGeom prst="rect">
            <a:avLst/>
          </a:prstGeom>
        </p:spPr>
        <p:txBody>
          <a:bodyPr lIns="91439" tIns="45719" rIns="91439" bIns="45719" anchor="t">
            <a:noAutofit/>
          </a:bodyPr>
          <a:lstStyle/>
          <a:p>
            <a:pPr/>
          </a:p>
        </p:txBody>
      </p:sp>
      <p:sp>
        <p:nvSpPr>
          <p:cNvPr id="85" name="Shape 85"/>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hape 4"/>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groups.google.com/forum/#!forum/openrefine" TargetMode="Externa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openrefine.org/download.html" TargetMode="Externa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indows.microsoft.com/en-gb/windows-vista/open-a-command-prompt-window" TargetMode="External"/><Relationship Id="rId3" Type="http://schemas.openxmlformats.org/officeDocument/2006/relationships/hyperlink" Target="https://www.youtube.com/watch?v=zw7Nd67_aFw" TargetMode="Externa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java.com" TargetMode="Externa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docs.oracle.com/cd/E19182-01/820-7851/inst_cli_jdk_javahome_t/" TargetMode="Externa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127.0.0.1:3333"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ctrTitle"/>
          </p:nvPr>
        </p:nvSpPr>
        <p:spPr>
          <a:prstGeom prst="rect">
            <a:avLst/>
          </a:prstGeom>
        </p:spPr>
        <p:txBody>
          <a:bodyPr/>
          <a:lstStyle/>
          <a:p>
            <a:pPr/>
            <a:r>
              <a:t>Installing OpenRefine</a:t>
            </a:r>
          </a:p>
        </p:txBody>
      </p:sp>
      <p:sp>
        <p:nvSpPr>
          <p:cNvPr id="120" name="Shape 120"/>
          <p:cNvSpPr/>
          <p:nvPr>
            <p:ph type="subTitle" sz="quarter" idx="1"/>
          </p:nvPr>
        </p:nvSpPr>
        <p:spPr>
          <a:prstGeom prst="rect">
            <a:avLst/>
          </a:prstGeom>
        </p:spPr>
        <p:txBody>
          <a:bodyPr/>
          <a:lstStyle/>
          <a:p>
            <a:pPr/>
            <a:r>
              <a:t>Support Group:</a:t>
            </a:r>
          </a:p>
          <a:p>
            <a:pPr/>
            <a:r>
              <a:rPr u="sng">
                <a:hlinkClick r:id="rId2" invalidUrl="" action="" tgtFrame="" tooltip="" history="1" highlightClick="0" endSnd="0"/>
              </a:rPr>
              <a:t>https://groups.google.com/forum/#!forum/openrefine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lvl1pPr defTabSz="549148">
              <a:defRPr sz="7519"/>
            </a:lvl1pPr>
          </a:lstStyle>
          <a:p>
            <a:pPr/>
            <a:r>
              <a:t>Downloading OpenRefine</a:t>
            </a:r>
          </a:p>
        </p:txBody>
      </p:sp>
      <p:sp>
        <p:nvSpPr>
          <p:cNvPr id="123" name="Shape 123"/>
          <p:cNvSpPr/>
          <p:nvPr>
            <p:ph type="body" idx="1"/>
          </p:nvPr>
        </p:nvSpPr>
        <p:spPr>
          <a:prstGeom prst="rect">
            <a:avLst/>
          </a:prstGeom>
        </p:spPr>
        <p:txBody>
          <a:bodyPr/>
          <a:lstStyle/>
          <a:p>
            <a:pPr marL="0" indent="0" algn="ctr" defTabSz="531622">
              <a:spcBef>
                <a:spcPts val="3800"/>
              </a:spcBef>
              <a:buSzTx/>
              <a:buNone/>
              <a:defRPr sz="4186"/>
            </a:pPr>
            <a:r>
              <a:rPr u="sng">
                <a:hlinkClick r:id="rId2" invalidUrl="" action="" tgtFrame="" tooltip="" history="1" highlightClick="0" endSnd="0"/>
              </a:rPr>
              <a:t>http://openrefine.org/download.html</a:t>
            </a:r>
          </a:p>
          <a:p>
            <a:pPr marL="0" indent="0" defTabSz="531622">
              <a:spcBef>
                <a:spcPts val="3800"/>
              </a:spcBef>
              <a:buSzTx/>
              <a:buNone/>
              <a:defRPr sz="3276"/>
            </a:pPr>
            <a:r>
              <a:t>From this page you can download OpenRefine 2.6 (beta) and Google Refine 2.5.</a:t>
            </a:r>
          </a:p>
          <a:p>
            <a:pPr marL="0" indent="0" defTabSz="531622">
              <a:spcBef>
                <a:spcPts val="3800"/>
              </a:spcBef>
              <a:buSzTx/>
              <a:buNone/>
              <a:defRPr sz="3276"/>
            </a:pPr>
            <a:r>
              <a:t>I recommend using OpenRefine 2.6 (beta). Although it is a ‘beta’ version, it has been available for over 2 years and has proved to be reliable and stable during that time.</a:t>
            </a:r>
          </a:p>
          <a:p>
            <a:pPr marL="0" indent="0" defTabSz="531622">
              <a:spcBef>
                <a:spcPts val="3800"/>
              </a:spcBef>
              <a:buSzTx/>
              <a:buNone/>
              <a:defRPr sz="3276"/>
            </a:pPr>
            <a:r>
              <a:t>This page also has links to a number of separately maintained ‘forks’ of OpenRefine. In particular ‘LODRefine’ has been a popular fork for libraries.</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prstGeom prst="rect">
            <a:avLst/>
          </a:prstGeom>
        </p:spPr>
        <p:txBody>
          <a:bodyPr/>
          <a:lstStyle>
            <a:lvl1pPr defTabSz="490727">
              <a:defRPr sz="6719"/>
            </a:lvl1pPr>
          </a:lstStyle>
          <a:p>
            <a:pPr/>
            <a:r>
              <a:t>Before installing OpenRefine</a:t>
            </a:r>
          </a:p>
        </p:txBody>
      </p:sp>
      <p:sp>
        <p:nvSpPr>
          <p:cNvPr id="126" name="Shape 126"/>
          <p:cNvSpPr/>
          <p:nvPr>
            <p:ph type="body" idx="1"/>
          </p:nvPr>
        </p:nvSpPr>
        <p:spPr>
          <a:prstGeom prst="rect">
            <a:avLst/>
          </a:prstGeom>
        </p:spPr>
        <p:txBody>
          <a:bodyPr/>
          <a:lstStyle/>
          <a:p>
            <a:pPr marL="0" indent="0" defTabSz="426466">
              <a:spcBef>
                <a:spcPts val="3000"/>
              </a:spcBef>
              <a:buSzTx/>
              <a:buNone/>
              <a:defRPr sz="2628"/>
            </a:pPr>
            <a:r>
              <a:t>In order to use OpenRefine you need to have a “Java SE Runtime Environment” (or JRE) installed. You may already have this installed.</a:t>
            </a:r>
          </a:p>
          <a:p>
            <a:pPr marL="0" indent="0" defTabSz="426466">
              <a:spcBef>
                <a:spcPts val="3000"/>
              </a:spcBef>
              <a:buSzTx/>
              <a:buNone/>
              <a:defRPr sz="2628"/>
            </a:pPr>
            <a:r>
              <a:t>Check if you have a JRE installed:</a:t>
            </a:r>
          </a:p>
          <a:p>
            <a:pPr marL="324485" indent="-324485" defTabSz="426466">
              <a:spcBef>
                <a:spcPts val="3000"/>
              </a:spcBef>
              <a:defRPr sz="2628"/>
            </a:pPr>
            <a:r>
              <a:t>Windows: Open a command (cmd) prompt (</a:t>
            </a:r>
            <a:r>
              <a:rPr u="sng">
                <a:hlinkClick r:id="rId2" invalidUrl="" action="" tgtFrame="" tooltip="" history="1" highlightClick="0" endSnd="0"/>
              </a:rPr>
              <a:t>http://windows.microsoft.com/en-gb/windows-vista/open-a-command-prompt-window</a:t>
            </a:r>
            <a:r>
              <a:t>)</a:t>
            </a:r>
          </a:p>
          <a:p>
            <a:pPr marL="324485" indent="-324485" defTabSz="426466">
              <a:spcBef>
                <a:spcPts val="3000"/>
              </a:spcBef>
              <a:defRPr sz="2628"/>
            </a:pPr>
            <a:r>
              <a:t>Mac: Open a terminal window (</a:t>
            </a:r>
            <a:r>
              <a:rPr u="sng">
                <a:hlinkClick r:id="rId3" invalidUrl="" action="" tgtFrame="" tooltip="" history="1" highlightClick="0" endSnd="0"/>
              </a:rPr>
              <a:t>https://www.youtube.com/watch?v=zw7Nd67_aFw</a:t>
            </a:r>
            <a:r>
              <a:t>)</a:t>
            </a:r>
          </a:p>
          <a:p>
            <a:pPr marL="324485" indent="-324485" defTabSz="426466">
              <a:spcBef>
                <a:spcPts val="3000"/>
              </a:spcBef>
              <a:defRPr sz="2628"/>
            </a:pPr>
            <a:r>
              <a:t>Linux: Open a terminal window</a:t>
            </a:r>
          </a:p>
          <a:p>
            <a:pPr marL="0" indent="0" algn="ctr" defTabSz="426466">
              <a:spcBef>
                <a:spcPts val="3000"/>
              </a:spcBef>
              <a:buSzTx/>
              <a:buNone/>
              <a:defRPr b="1" sz="3650">
                <a:latin typeface="Helvetica"/>
                <a:ea typeface="Helvetica"/>
                <a:cs typeface="Helvetica"/>
                <a:sym typeface="Helvetica"/>
              </a:defRPr>
            </a:pPr>
            <a:r>
              <a:t>Type “java -version”</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prstGeom prst="rect">
            <a:avLst/>
          </a:prstGeom>
        </p:spPr>
        <p:txBody>
          <a:bodyPr/>
          <a:lstStyle/>
          <a:p>
            <a:pPr/>
            <a:r>
              <a:t>Java Version</a:t>
            </a:r>
          </a:p>
        </p:txBody>
      </p:sp>
      <p:sp>
        <p:nvSpPr>
          <p:cNvPr id="129" name="Shape 129"/>
          <p:cNvSpPr/>
          <p:nvPr>
            <p:ph type="body" idx="1"/>
          </p:nvPr>
        </p:nvSpPr>
        <p:spPr>
          <a:prstGeom prst="rect">
            <a:avLst/>
          </a:prstGeom>
        </p:spPr>
        <p:txBody>
          <a:bodyPr/>
          <a:lstStyle/>
          <a:p>
            <a:pPr marL="0" indent="0">
              <a:buSzTx/>
              <a:buNone/>
            </a:pPr>
            <a:r>
              <a:t>You should see something like (versions maybe different but you should have 1.7 or 1.8 generally):</a:t>
            </a:r>
          </a:p>
          <a:p>
            <a:pPr marL="0" indent="0">
              <a:buSzTx/>
              <a:buNone/>
              <a:defRPr>
                <a:latin typeface="Courier New"/>
                <a:ea typeface="Courier New"/>
                <a:cs typeface="Courier New"/>
                <a:sym typeface="Courier New"/>
              </a:defRPr>
            </a:pPr>
            <a:r>
              <a:t>java -version</a:t>
            </a:r>
          </a:p>
          <a:p>
            <a:pPr marL="0" indent="0">
              <a:spcBef>
                <a:spcPts val="1300"/>
              </a:spcBef>
              <a:buSzTx/>
              <a:buNone/>
              <a:defRPr>
                <a:latin typeface="Courier New"/>
                <a:ea typeface="Courier New"/>
                <a:cs typeface="Courier New"/>
                <a:sym typeface="Courier New"/>
              </a:defRPr>
            </a:pPr>
            <a:r>
              <a:t>java version "1.7.0_11"</a:t>
            </a:r>
          </a:p>
          <a:p>
            <a:pPr marL="0" indent="0">
              <a:spcBef>
                <a:spcPts val="1300"/>
              </a:spcBef>
              <a:buSzTx/>
              <a:buNone/>
              <a:defRPr>
                <a:latin typeface="Courier New"/>
                <a:ea typeface="Courier New"/>
                <a:cs typeface="Courier New"/>
                <a:sym typeface="Courier New"/>
              </a:defRPr>
            </a:pPr>
            <a:r>
              <a:t>Java(TM) SE Runtime Environment (build 1.7.0_11-b21)</a:t>
            </a:r>
          </a:p>
          <a:p>
            <a:pPr marL="0" indent="0">
              <a:spcBef>
                <a:spcPts val="1300"/>
              </a:spcBef>
              <a:buSzTx/>
              <a:buNone/>
              <a:defRPr>
                <a:latin typeface="Courier New"/>
                <a:ea typeface="Courier New"/>
                <a:cs typeface="Courier New"/>
                <a:sym typeface="Courier New"/>
              </a:defRPr>
            </a:pPr>
            <a:r>
              <a:t>Java HotSpot(TM) 64-Bit Server VM (build 23.6-b04, mixed mode)</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prstGeom prst="rect">
            <a:avLst/>
          </a:prstGeom>
        </p:spPr>
        <p:txBody>
          <a:bodyPr/>
          <a:lstStyle/>
          <a:p>
            <a:pPr/>
            <a:r>
              <a:t>Install Java</a:t>
            </a:r>
          </a:p>
        </p:txBody>
      </p:sp>
      <p:sp>
        <p:nvSpPr>
          <p:cNvPr id="132" name="Shape 132"/>
          <p:cNvSpPr/>
          <p:nvPr>
            <p:ph type="body" idx="1"/>
          </p:nvPr>
        </p:nvSpPr>
        <p:spPr>
          <a:prstGeom prst="rect">
            <a:avLst/>
          </a:prstGeom>
        </p:spPr>
        <p:txBody>
          <a:bodyPr/>
          <a:lstStyle/>
          <a:p>
            <a:pPr marL="0" indent="0">
              <a:buSzTx/>
              <a:buNone/>
            </a:pPr>
            <a:r>
              <a:t>If you don’t have Java installed, you can download and install from:</a:t>
            </a:r>
          </a:p>
          <a:p>
            <a:pPr marL="0" indent="0" algn="ctr">
              <a:buSzTx/>
              <a:buNone/>
              <a:defRPr sz="5600"/>
            </a:pPr>
            <a:r>
              <a:rPr u="sng">
                <a:hlinkClick r:id="rId2" invalidUrl="" action="" tgtFrame="" tooltip="" history="1" highlightClick="0" endSnd="0"/>
              </a:rPr>
              <a:t>http://java.com</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prstGeom prst="rect">
            <a:avLst/>
          </a:prstGeom>
        </p:spPr>
        <p:txBody>
          <a:bodyPr/>
          <a:lstStyle/>
          <a:p>
            <a:pPr/>
            <a:r>
              <a:t>Java variables</a:t>
            </a:r>
          </a:p>
        </p:txBody>
      </p:sp>
      <p:sp>
        <p:nvSpPr>
          <p:cNvPr id="135" name="Shape 135"/>
          <p:cNvSpPr/>
          <p:nvPr>
            <p:ph type="body" idx="1"/>
          </p:nvPr>
        </p:nvSpPr>
        <p:spPr>
          <a:prstGeom prst="rect">
            <a:avLst/>
          </a:prstGeom>
        </p:spPr>
        <p:txBody>
          <a:bodyPr/>
          <a:lstStyle/>
          <a:p>
            <a:pPr marL="404495" indent="-404495" defTabSz="531622">
              <a:spcBef>
                <a:spcPts val="3800"/>
              </a:spcBef>
              <a:defRPr sz="3276"/>
            </a:pPr>
            <a:r>
              <a:t>Sometimes you need to tell your computer where Java is installed in order for ‘java -version’ to work</a:t>
            </a:r>
          </a:p>
          <a:p>
            <a:pPr marL="404495" indent="-404495" defTabSz="531622">
              <a:spcBef>
                <a:spcPts val="3800"/>
              </a:spcBef>
              <a:defRPr sz="3276"/>
            </a:pPr>
            <a:r>
              <a:t>You can do this by setting the ‘JAVA_HOME’ variable, and making sure this is in your ‘PATH’</a:t>
            </a:r>
          </a:p>
          <a:p>
            <a:pPr marL="404495" indent="-404495" defTabSz="531622">
              <a:spcBef>
                <a:spcPts val="3800"/>
              </a:spcBef>
              <a:defRPr sz="3276"/>
            </a:pPr>
            <a:r>
              <a:t>Some (very) brief instructions at </a:t>
            </a:r>
            <a:r>
              <a:rPr u="sng">
                <a:hlinkClick r:id="rId2" invalidUrl="" action="" tgtFrame="" tooltip="" history="1" highlightClick="0" endSnd="0"/>
              </a:rPr>
              <a:t>https://docs.oracle.com/cd/E19182-01/820-7851/inst_cli_jdk_javahome_t/</a:t>
            </a:r>
          </a:p>
          <a:p>
            <a:pPr marL="404495" indent="-404495" defTabSz="531622">
              <a:spcBef>
                <a:spcPts val="3800"/>
              </a:spcBef>
              <a:defRPr sz="3276"/>
            </a:pPr>
            <a:r>
              <a:t>For Windows some better directions at https://confluence.atlassian.com/doc/setting-the-java_home-variable-in-windows-8895.html</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prstGeom prst="rect">
            <a:avLst/>
          </a:prstGeom>
        </p:spPr>
        <p:txBody>
          <a:bodyPr/>
          <a:lstStyle/>
          <a:p>
            <a:pPr/>
            <a:r>
              <a:t>Installing OpenRefine</a:t>
            </a:r>
          </a:p>
        </p:txBody>
      </p:sp>
      <p:sp>
        <p:nvSpPr>
          <p:cNvPr id="138" name="Shape 138"/>
          <p:cNvSpPr/>
          <p:nvPr>
            <p:ph type="body" idx="1"/>
          </p:nvPr>
        </p:nvSpPr>
        <p:spPr>
          <a:prstGeom prst="rect">
            <a:avLst/>
          </a:prstGeom>
        </p:spPr>
        <p:txBody>
          <a:bodyPr/>
          <a:lstStyle/>
          <a:p>
            <a:pPr marL="0" indent="0" defTabSz="514095">
              <a:spcBef>
                <a:spcPts val="3600"/>
              </a:spcBef>
              <a:buSzTx/>
              <a:buNone/>
              <a:defRPr sz="3168"/>
            </a:pPr>
            <a:r>
              <a:t>Once you have downloaded OpenRefine and have Java installed, you’ll want to install OpenRefine. On Windows this is slightly different to the usual software installation process:</a:t>
            </a:r>
          </a:p>
          <a:p>
            <a:pPr lvl="1" marL="782319" indent="-391159" defTabSz="514095">
              <a:spcBef>
                <a:spcPts val="3600"/>
              </a:spcBef>
              <a:defRPr sz="3168"/>
            </a:pPr>
            <a:r>
              <a:t>Mac: Use the installation tool</a:t>
            </a:r>
          </a:p>
          <a:p>
            <a:pPr lvl="1" marL="782319" indent="-391159" defTabSz="514095">
              <a:spcBef>
                <a:spcPts val="3600"/>
              </a:spcBef>
              <a:defRPr sz="3168"/>
            </a:pPr>
            <a:r>
              <a:t>Windows: Unzip/extract the downloaded files to where ever you want to install the s/w (this must be a folder on your local hard drive - OpenRefine doesn’t seem to react well to being on a network drive)</a:t>
            </a:r>
          </a:p>
          <a:p>
            <a:pPr lvl="1" marL="782319" indent="-391159" defTabSz="514095">
              <a:spcBef>
                <a:spcPts val="3600"/>
              </a:spcBef>
              <a:defRPr sz="3168"/>
            </a:pPr>
            <a:r>
              <a:t>Linux: Unzip/extract the downloaded files to where ever you want to install the s/w</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p>
            <a:pPr/>
            <a:r>
              <a:t>Running OpenRefine</a:t>
            </a:r>
          </a:p>
        </p:txBody>
      </p:sp>
      <p:sp>
        <p:nvSpPr>
          <p:cNvPr id="141" name="Shape 141"/>
          <p:cNvSpPr/>
          <p:nvPr>
            <p:ph type="body" idx="1"/>
          </p:nvPr>
        </p:nvSpPr>
        <p:spPr>
          <a:prstGeom prst="rect">
            <a:avLst/>
          </a:prstGeom>
        </p:spPr>
        <p:txBody>
          <a:bodyPr/>
          <a:lstStyle/>
          <a:p>
            <a:pPr/>
            <a:r>
              <a:t>Mac: Click the OpenRefine icon in your Applications folder (or elsewhere if you installed elsewhere)</a:t>
            </a:r>
          </a:p>
          <a:p>
            <a:pPr/>
            <a:r>
              <a:t>Windows: Navigate to the folder where you extracted OpenRefine, and click the ‘Refine.exe’</a:t>
            </a:r>
          </a:p>
          <a:p>
            <a:pPr/>
            <a:r>
              <a:t>Linux: Navigate to the folder where you extracted OpenRefine in a terminal and type ‘./refine’</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p>
            <a:pPr/>
            <a:r>
              <a:t>Using OpenRefine</a:t>
            </a:r>
          </a:p>
        </p:txBody>
      </p:sp>
      <p:sp>
        <p:nvSpPr>
          <p:cNvPr id="144" name="Shape 144"/>
          <p:cNvSpPr/>
          <p:nvPr>
            <p:ph type="body" idx="1"/>
          </p:nvPr>
        </p:nvSpPr>
        <p:spPr>
          <a:prstGeom prst="rect">
            <a:avLst/>
          </a:prstGeom>
        </p:spPr>
        <p:txBody>
          <a:bodyPr/>
          <a:lstStyle/>
          <a:p>
            <a:pPr marL="0" indent="0">
              <a:buSzTx/>
              <a:buNone/>
            </a:pPr>
            <a:r>
              <a:t>When you run OpenRefine it should open a browser window and show the OpenRefine interface. If this doesn’t happen, try opening a browser and going to:</a:t>
            </a:r>
          </a:p>
          <a:p>
            <a:pPr marL="0" indent="0" algn="ctr">
              <a:buSzTx/>
              <a:buNone/>
            </a:pPr>
            <a:r>
              <a:rPr u="sng">
                <a:hlinkClick r:id="rId2" invalidUrl="" action="" tgtFrame="" tooltip="" history="1" highlightClick="0" endSnd="0"/>
              </a:rPr>
              <a:t>http://127.0.0.1:3333</a:t>
            </a:r>
          </a:p>
          <a:p>
            <a:pPr marL="0" indent="0">
              <a:buSzTx/>
              <a:buNone/>
            </a:pPr>
            <a:r>
              <a:t>OpenRefine doesn’t work well with Internet Explorer, so if the browser window that opens is IE (it will just use your default browser), open an alternative browser (e.g. Firefox, Chrome) and type the URL into that instead.</a:t>
            </a:r>
          </a:p>
        </p:txBody>
      </p:sp>
    </p:spTree>
  </p:cSld>
  <p:clrMapOvr>
    <a:masterClrMapping/>
  </p:clrMapOvr>
  <p:transition xmlns:p14="http://schemas.microsoft.com/office/powerpoint/2010/main" spd="med" advClick="1" p14:dur="1000"/>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